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3" r:id="rId3"/>
    <p:sldId id="258" r:id="rId4"/>
    <p:sldId id="264" r:id="rId5"/>
    <p:sldId id="286" r:id="rId6"/>
    <p:sldId id="284" r:id="rId7"/>
    <p:sldId id="285" r:id="rId8"/>
    <p:sldId id="265" r:id="rId9"/>
    <p:sldId id="268" r:id="rId10"/>
    <p:sldId id="267" r:id="rId11"/>
    <p:sldId id="259" r:id="rId12"/>
    <p:sldId id="269" r:id="rId13"/>
    <p:sldId id="287" r:id="rId14"/>
    <p:sldId id="274" r:id="rId15"/>
    <p:sldId id="283" r:id="rId16"/>
    <p:sldId id="288" r:id="rId17"/>
    <p:sldId id="277" r:id="rId18"/>
    <p:sldId id="273" r:id="rId19"/>
    <p:sldId id="276" r:id="rId20"/>
    <p:sldId id="279" r:id="rId21"/>
    <p:sldId id="275" r:id="rId22"/>
    <p:sldId id="280" r:id="rId23"/>
    <p:sldId id="281" r:id="rId24"/>
    <p:sldId id="28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/>
    <p:restoredTop sz="94662"/>
  </p:normalViewPr>
  <p:slideViewPr>
    <p:cSldViewPr snapToGrid="0" snapToObjects="1">
      <p:cViewPr varScale="1">
        <p:scale>
          <a:sx n="150" d="100"/>
          <a:sy n="150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BBE68-732C-3646-8007-33129AB74DE7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D3B83-A1B8-8E47-9F94-4B4E3938C3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3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95302-1058-1B4D-8574-E76F249187EF}" type="datetimeFigureOut">
              <a:rPr lang="en-GB" smtClean="0"/>
              <a:t>13/05/2017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C7F4-1BF9-2046-8381-45422D9138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671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5/13/17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Standard widget toolkit</a:t>
            </a:r>
            <a:endParaRPr lang="en-GB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 smtClean="0"/>
              <a:t>Óscar Darias </a:t>
            </a:r>
            <a:r>
              <a:rPr lang="en-GB" dirty="0" err="1" smtClean="0"/>
              <a:t>Plasencia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049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5. Basics elements</a:t>
            </a:r>
            <a:endParaRPr lang="en-GB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47" y="204712"/>
            <a:ext cx="382270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66" y="2299743"/>
            <a:ext cx="1892300" cy="104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2356625"/>
            <a:ext cx="1968500" cy="102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97" y="4100836"/>
            <a:ext cx="2768600" cy="2336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66" y="4373886"/>
            <a:ext cx="16637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 deep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5855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</a:t>
            </a:r>
            <a:r>
              <a:rPr lang="en-GB" dirty="0"/>
              <a:t>Creating a Java application using SWT</a:t>
            </a:r>
          </a:p>
        </p:txBody>
      </p:sp>
    </p:spTree>
    <p:extLst>
      <p:ext uri="{BB962C8B-B14F-4D97-AF65-F5344CB8AC3E}">
        <p14:creationId xmlns:p14="http://schemas.microsoft.com/office/powerpoint/2010/main" val="189016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STYLEBITS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Defined constants in SWT class. </a:t>
            </a:r>
          </a:p>
          <a:p>
            <a:r>
              <a:rPr lang="en-US" sz="2800" dirty="0" smtClean="0"/>
              <a:t>Specify widget properties.</a:t>
            </a:r>
          </a:p>
          <a:p>
            <a:r>
              <a:rPr lang="en-US" sz="2800" dirty="0" smtClean="0"/>
              <a:t>Each Widget accepts a wide range of </a:t>
            </a:r>
            <a:r>
              <a:rPr lang="en-US" sz="2800" i="1" dirty="0" err="1" smtClean="0"/>
              <a:t>stylebits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They allow to have few classes for the enormous amount of possible widgets.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859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Positioning widgets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62" y="739139"/>
            <a:ext cx="4816475" cy="2496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5132744"/>
            <a:ext cx="5291328" cy="611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0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3. Layouts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FillLayout</a:t>
            </a:r>
            <a:endParaRPr lang="en-GB" dirty="0" smtClean="0"/>
          </a:p>
          <a:p>
            <a:r>
              <a:rPr lang="en-GB" dirty="0" err="1" smtClean="0"/>
              <a:t>RowLayout</a:t>
            </a:r>
            <a:endParaRPr lang="en-GB" dirty="0" smtClean="0"/>
          </a:p>
          <a:p>
            <a:r>
              <a:rPr lang="en-GB" dirty="0" err="1" smtClean="0"/>
              <a:t>GridLayout</a:t>
            </a:r>
            <a:endParaRPr lang="en-GB" dirty="0" smtClean="0"/>
          </a:p>
          <a:p>
            <a:r>
              <a:rPr lang="en-GB" dirty="0" err="1" smtClean="0"/>
              <a:t>FormLayout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50" y="3182247"/>
            <a:ext cx="5339900" cy="2929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82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1" y="587151"/>
            <a:ext cx="4486656" cy="1141497"/>
          </a:xfrm>
        </p:spPr>
        <p:txBody>
          <a:bodyPr/>
          <a:lstStyle/>
          <a:p>
            <a:r>
              <a:rPr lang="en-US" dirty="0" smtClean="0"/>
              <a:t>4. DIALOGS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316" y="1728648"/>
            <a:ext cx="4815840" cy="5248656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MessageBox</a:t>
            </a:r>
            <a:endParaRPr lang="en-US" sz="2800" dirty="0" smtClean="0"/>
          </a:p>
          <a:p>
            <a:r>
              <a:rPr lang="en-US" sz="2800" dirty="0" smtClean="0"/>
              <a:t>Directory Dialog</a:t>
            </a:r>
          </a:p>
          <a:p>
            <a:r>
              <a:rPr lang="en-US" sz="2800" smtClean="0"/>
              <a:t>Color </a:t>
            </a:r>
            <a:r>
              <a:rPr lang="en-US" sz="2800" dirty="0" smtClean="0"/>
              <a:t>Dialog</a:t>
            </a:r>
          </a:p>
          <a:p>
            <a:r>
              <a:rPr lang="en-US" sz="2800" dirty="0" smtClean="0"/>
              <a:t>File Dialog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5" y="2243828"/>
            <a:ext cx="5251833" cy="39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9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.1 SWT Events</a:t>
            </a:r>
            <a:endParaRPr lang="en-GB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SWT uses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observer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pattern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Multiple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can be </a:t>
            </a:r>
            <a:r>
              <a:rPr lang="es-ES_tradnl" dirty="0" err="1"/>
              <a:t>registered</a:t>
            </a:r>
            <a:r>
              <a:rPr lang="es-ES_tradnl" dirty="0"/>
              <a:t> to be </a:t>
            </a:r>
            <a:r>
              <a:rPr lang="es-ES_tradnl" dirty="0" err="1"/>
              <a:t>notified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/>
              <a:t>In SWT, </a:t>
            </a:r>
            <a:r>
              <a:rPr lang="es-ES_tradnl" dirty="0" err="1"/>
              <a:t>only</a:t>
            </a:r>
            <a:r>
              <a:rPr lang="es-ES_tradnl" dirty="0"/>
              <a:t> Widgets and </a:t>
            </a:r>
            <a:r>
              <a:rPr lang="es-ES_tradnl" dirty="0" err="1"/>
              <a:t>Displays</a:t>
            </a:r>
            <a:r>
              <a:rPr lang="es-ES_tradnl" dirty="0"/>
              <a:t> can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8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.2 T</a:t>
            </a:r>
            <a:r>
              <a:rPr lang="en-GB" dirty="0"/>
              <a:t>ypes of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u="sng" dirty="0" err="1" smtClean="0"/>
              <a:t>Untyped</a:t>
            </a:r>
            <a:r>
              <a:rPr lang="en-GB" b="1" u="sng" dirty="0"/>
              <a:t> </a:t>
            </a:r>
            <a:r>
              <a:rPr lang="en-GB" b="1" u="sng" dirty="0" smtClean="0"/>
              <a:t>listeners</a:t>
            </a:r>
            <a:r>
              <a:rPr lang="en-GB" dirty="0" smtClean="0"/>
              <a:t> can lead to smaller code.</a:t>
            </a:r>
          </a:p>
          <a:p>
            <a:pPr lvl="1"/>
            <a:r>
              <a:rPr lang="en-GB" dirty="0"/>
              <a:t>offer a generic, low-level mechanism to listen for events.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b="1" u="sng" dirty="0" smtClean="0"/>
              <a:t>Typed listeners</a:t>
            </a:r>
            <a:r>
              <a:rPr lang="en-GB" dirty="0" smtClean="0"/>
              <a:t> lead to more modular designs.</a:t>
            </a:r>
          </a:p>
          <a:p>
            <a:pPr lvl="1"/>
            <a:r>
              <a:rPr lang="en-GB" dirty="0"/>
              <a:t>can be used to listen for only one particular typed event. For example, </a:t>
            </a:r>
            <a:r>
              <a:rPr lang="en-GB" dirty="0" err="1"/>
              <a:t>SelectionListener</a:t>
            </a:r>
            <a:r>
              <a:rPr lang="en-GB" dirty="0"/>
              <a:t> is a typed listener for event </a:t>
            </a:r>
            <a:r>
              <a:rPr lang="en-GB" dirty="0" err="1"/>
              <a:t>SelectionEvent</a:t>
            </a:r>
            <a:r>
              <a:rPr lang="en-GB" dirty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55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</a:t>
            </a:r>
            <a:r>
              <a:rPr lang="en-GB" dirty="0" smtClean="0"/>
              <a:t>. Event </a:t>
            </a:r>
            <a:r>
              <a:rPr lang="en-GB" dirty="0"/>
              <a:t>oriented </a:t>
            </a:r>
            <a:r>
              <a:rPr lang="en-GB" dirty="0" smtClean="0"/>
              <a:t>programming</a:t>
            </a:r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pPr algn="l"/>
            <a:r>
              <a:rPr lang="en-GB" dirty="0"/>
              <a:t>5</a:t>
            </a:r>
            <a:r>
              <a:rPr lang="en-GB" dirty="0" smtClean="0"/>
              <a:t>.2.1 </a:t>
            </a:r>
            <a:r>
              <a:rPr lang="en-GB" dirty="0" err="1" smtClean="0"/>
              <a:t>Untyped</a:t>
            </a:r>
            <a:r>
              <a:rPr lang="en-GB" dirty="0" smtClean="0"/>
              <a:t> listeners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untyped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represented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Listener</a:t>
            </a:r>
            <a:r>
              <a:rPr lang="es-ES_tradnl" dirty="0"/>
              <a:t> interface</a:t>
            </a:r>
          </a:p>
          <a:p>
            <a:endParaRPr lang="es-ES_tradnl" dirty="0" smtClean="0"/>
          </a:p>
          <a:p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/>
              <a:t>contains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method</a:t>
            </a:r>
            <a:r>
              <a:rPr lang="es-ES_tradnl" dirty="0"/>
              <a:t>: </a:t>
            </a:r>
            <a:r>
              <a:rPr lang="es-ES_tradnl" dirty="0" err="1" smtClean="0"/>
              <a:t>void</a:t>
            </a:r>
            <a:r>
              <a:rPr lang="es-ES_tradnl" dirty="0" smtClean="0"/>
              <a:t> </a:t>
            </a:r>
            <a:r>
              <a:rPr lang="es-ES_tradnl" dirty="0" err="1"/>
              <a:t>handleEvent</a:t>
            </a:r>
            <a:r>
              <a:rPr lang="es-ES_tradnl" dirty="0"/>
              <a:t>(</a:t>
            </a:r>
            <a:r>
              <a:rPr lang="es-ES_tradnl" dirty="0" err="1"/>
              <a:t>Event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/>
              <a:t>)</a:t>
            </a:r>
          </a:p>
          <a:p>
            <a:endParaRPr lang="en-GB" dirty="0" smtClean="0"/>
          </a:p>
          <a:p>
            <a:r>
              <a:rPr lang="en-GB" dirty="0"/>
              <a:t>To add an </a:t>
            </a:r>
            <a:r>
              <a:rPr lang="en-GB" dirty="0" err="1"/>
              <a:t>untyped</a:t>
            </a:r>
            <a:r>
              <a:rPr lang="en-GB" dirty="0"/>
              <a:t> listener to a widget, call </a:t>
            </a:r>
            <a:r>
              <a:rPr lang="en-GB" dirty="0" err="1"/>
              <a:t>addListener</a:t>
            </a:r>
            <a:r>
              <a:rPr lang="en-GB" dirty="0"/>
              <a:t>() on it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err="1"/>
              <a:t>eventType</a:t>
            </a:r>
            <a:r>
              <a:rPr lang="en-GB" dirty="0"/>
              <a:t> contains one of the event type constants from the SWT </a:t>
            </a:r>
            <a:r>
              <a:rPr lang="en-GB" dirty="0" smtClean="0"/>
              <a:t>class.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960" y="4152900"/>
            <a:ext cx="4576288" cy="286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10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31061" y="355092"/>
            <a:ext cx="7729728" cy="1188720"/>
          </a:xfrm>
        </p:spPr>
        <p:txBody>
          <a:bodyPr/>
          <a:lstStyle/>
          <a:p>
            <a:r>
              <a:rPr lang="en-GB" dirty="0" smtClean="0"/>
              <a:t>INDEX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4686" y="1845733"/>
            <a:ext cx="4862433" cy="5251754"/>
          </a:xfrm>
        </p:spPr>
        <p:txBody>
          <a:bodyPr>
            <a:normAutofit/>
          </a:bodyPr>
          <a:lstStyle/>
          <a:p>
            <a:r>
              <a:rPr lang="en-GB" sz="2800" b="1" u="sng" dirty="0" smtClean="0"/>
              <a:t>Introduction</a:t>
            </a:r>
            <a:endParaRPr lang="en-GB" sz="2800" dirty="0"/>
          </a:p>
          <a:p>
            <a:r>
              <a:rPr lang="en-GB" sz="2800" dirty="0" smtClean="0"/>
              <a:t>Why does </a:t>
            </a:r>
            <a:r>
              <a:rPr lang="en-GB" sz="2800" dirty="0"/>
              <a:t>it exist</a:t>
            </a:r>
            <a:r>
              <a:rPr lang="en-GB" sz="2800" dirty="0" smtClean="0"/>
              <a:t>?</a:t>
            </a:r>
          </a:p>
          <a:p>
            <a:r>
              <a:rPr lang="en-GB" sz="2800" dirty="0" smtClean="0"/>
              <a:t>SWT vs SWING</a:t>
            </a:r>
            <a:endParaRPr lang="en-GB" sz="2800" dirty="0" smtClean="0"/>
          </a:p>
          <a:p>
            <a:r>
              <a:rPr lang="en-GB" sz="2800" dirty="0" smtClean="0"/>
              <a:t>Eclipse Libraries</a:t>
            </a:r>
            <a:endParaRPr lang="en-GB" sz="2800" dirty="0" smtClean="0"/>
          </a:p>
          <a:p>
            <a:r>
              <a:rPr lang="en-GB" sz="2800" dirty="0" smtClean="0"/>
              <a:t>How to use it</a:t>
            </a:r>
          </a:p>
          <a:p>
            <a:r>
              <a:rPr lang="en-GB" sz="2800" dirty="0" smtClean="0"/>
              <a:t>Basics elements</a:t>
            </a: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6964980" y="1845733"/>
            <a:ext cx="4184542" cy="4540553"/>
          </a:xfrm>
        </p:spPr>
        <p:txBody>
          <a:bodyPr>
            <a:noAutofit/>
          </a:bodyPr>
          <a:lstStyle/>
          <a:p>
            <a:r>
              <a:rPr lang="en-GB" sz="2800" b="1" u="sng" dirty="0" smtClean="0"/>
              <a:t>In </a:t>
            </a:r>
            <a:r>
              <a:rPr lang="en-GB" sz="2800" b="1" u="sng" dirty="0" smtClean="0"/>
              <a:t>deep</a:t>
            </a:r>
            <a:endParaRPr lang="en-GB" sz="2800" dirty="0"/>
          </a:p>
          <a:p>
            <a:r>
              <a:rPr lang="en-GB" sz="2800" dirty="0" smtClean="0"/>
              <a:t>Creating </a:t>
            </a:r>
            <a:r>
              <a:rPr lang="en-GB" sz="2800" dirty="0"/>
              <a:t>a Java application using SWT</a:t>
            </a:r>
          </a:p>
          <a:p>
            <a:r>
              <a:rPr lang="en-GB" sz="2800" dirty="0"/>
              <a:t>Positioning widgets</a:t>
            </a:r>
          </a:p>
          <a:p>
            <a:r>
              <a:rPr lang="en-GB" sz="2800" dirty="0"/>
              <a:t>A bit more complex examples</a:t>
            </a:r>
          </a:p>
          <a:p>
            <a:r>
              <a:rPr lang="en-GB" sz="2800" dirty="0"/>
              <a:t>Event oriented programming</a:t>
            </a:r>
          </a:p>
          <a:p>
            <a:r>
              <a:rPr lang="en-GB" sz="2800" dirty="0"/>
              <a:t>Final examples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6307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  <a:r>
              <a:rPr lang="en-GB" dirty="0" smtClean="0"/>
              <a:t>. </a:t>
            </a:r>
            <a:r>
              <a:rPr lang="en-GB" dirty="0"/>
              <a:t>Event oriented programming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listeners</a:t>
            </a:r>
            <a:r>
              <a:rPr lang="es-ES_tradnl" dirty="0"/>
              <a:t> use </a:t>
            </a:r>
            <a:r>
              <a:rPr lang="es-ES_tradnl" dirty="0" err="1"/>
              <a:t>classes</a:t>
            </a:r>
            <a:r>
              <a:rPr lang="es-ES_tradnl" dirty="0"/>
              <a:t> and interfaces </a:t>
            </a:r>
            <a:r>
              <a:rPr lang="es-ES_tradnl" dirty="0" err="1"/>
              <a:t>specific</a:t>
            </a:r>
            <a:r>
              <a:rPr lang="es-ES_tradnl" dirty="0"/>
              <a:t> to </a:t>
            </a:r>
            <a:r>
              <a:rPr lang="es-ES_tradnl" dirty="0" err="1"/>
              <a:t>each</a:t>
            </a:r>
            <a:r>
              <a:rPr lang="es-ES_tradnl" dirty="0"/>
              <a:t> </a:t>
            </a:r>
            <a:r>
              <a:rPr lang="es-ES_tradnl" dirty="0" err="1"/>
              <a:t>possible</a:t>
            </a:r>
            <a:r>
              <a:rPr lang="es-ES_tradnl" dirty="0"/>
              <a:t> </a:t>
            </a:r>
            <a:r>
              <a:rPr lang="es-ES_tradnl" dirty="0" err="1"/>
              <a:t>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typed</a:t>
            </a:r>
            <a:r>
              <a:rPr lang="es-ES_tradnl" dirty="0"/>
              <a:t> </a:t>
            </a:r>
            <a:r>
              <a:rPr lang="es-ES_tradnl" dirty="0" err="1"/>
              <a:t>events</a:t>
            </a:r>
            <a:r>
              <a:rPr lang="es-ES_tradnl" dirty="0"/>
              <a:t> </a:t>
            </a:r>
            <a:r>
              <a:rPr lang="es-ES_tradnl" dirty="0" err="1"/>
              <a:t>ultimately</a:t>
            </a:r>
            <a:r>
              <a:rPr lang="es-ES_tradnl" dirty="0"/>
              <a:t> derive </a:t>
            </a:r>
            <a:r>
              <a:rPr lang="es-ES_tradnl" dirty="0" err="1"/>
              <a:t>from</a:t>
            </a:r>
            <a:r>
              <a:rPr lang="es-ES_tradnl" dirty="0"/>
              <a:t> a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class</a:t>
            </a:r>
            <a:r>
              <a:rPr lang="es-ES_tradnl" dirty="0"/>
              <a:t>:  </a:t>
            </a:r>
            <a:r>
              <a:rPr lang="es-ES_tradnl" dirty="0" err="1" smtClean="0"/>
              <a:t>TypedEvent</a:t>
            </a:r>
            <a:r>
              <a:rPr lang="es-ES_tradnl" dirty="0" smtClean="0"/>
              <a:t>.</a:t>
            </a:r>
          </a:p>
          <a:p>
            <a:endParaRPr lang="es-ES_tradnl" dirty="0"/>
          </a:p>
          <a:p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examples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ControlListener</a:t>
            </a:r>
            <a:endParaRPr lang="es-ES_tradnl" dirty="0"/>
          </a:p>
          <a:p>
            <a:pPr lvl="1"/>
            <a:r>
              <a:rPr lang="es-ES_tradnl" dirty="0" err="1"/>
              <a:t>KeyListener</a:t>
            </a:r>
            <a:endParaRPr lang="es-ES_tradnl" dirty="0"/>
          </a:p>
          <a:p>
            <a:pPr lvl="1"/>
            <a:r>
              <a:rPr lang="es-ES_tradnl" dirty="0" err="1"/>
              <a:t>MenuListener</a:t>
            </a:r>
            <a:endParaRPr lang="es-ES_tradnl" dirty="0"/>
          </a:p>
          <a:p>
            <a:pPr lvl="1"/>
            <a:r>
              <a:rPr lang="es-ES_tradnl" dirty="0" err="1"/>
              <a:t>MouseListener</a:t>
            </a:r>
            <a:endParaRPr lang="es-ES_tradnl" dirty="0"/>
          </a:p>
          <a:p>
            <a:pPr lvl="1"/>
            <a:r>
              <a:rPr lang="es-ES_tradnl" dirty="0"/>
              <a:t>And more</a:t>
            </a:r>
            <a:r>
              <a:rPr lang="mr-IN" dirty="0"/>
              <a:t>…</a:t>
            </a:r>
            <a:endParaRPr lang="es-ES_tradnl" dirty="0"/>
          </a:p>
          <a:p>
            <a:endParaRPr lang="en-GB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/>
              <a:t>5</a:t>
            </a:r>
            <a:r>
              <a:rPr lang="en-GB" dirty="0" smtClean="0"/>
              <a:t>.2.2 Typed listeners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3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</a:t>
            </a:r>
            <a:r>
              <a:rPr lang="en-GB" dirty="0" smtClean="0"/>
              <a:t>. Final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77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2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Eclipse Documentation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www.eclipse.org</a:t>
            </a:r>
            <a:r>
              <a:rPr lang="en-GB" dirty="0"/>
              <a:t>/</a:t>
            </a:r>
            <a:r>
              <a:rPr lang="en-GB" dirty="0" err="1"/>
              <a:t>swt</a:t>
            </a:r>
            <a:r>
              <a:rPr lang="en-GB" dirty="0"/>
              <a:t>/</a:t>
            </a:r>
          </a:p>
          <a:p>
            <a:endParaRPr lang="en-GB" dirty="0" smtClean="0"/>
          </a:p>
          <a:p>
            <a:r>
              <a:rPr lang="en-GB" dirty="0" err="1" smtClean="0"/>
              <a:t>Vogella</a:t>
            </a:r>
            <a:r>
              <a:rPr lang="en-GB" dirty="0" smtClean="0"/>
              <a:t> Tutorial</a:t>
            </a:r>
          </a:p>
          <a:p>
            <a:pPr lvl="1"/>
            <a:r>
              <a:rPr lang="en-GB" dirty="0"/>
              <a:t>http://</a:t>
            </a:r>
            <a:r>
              <a:rPr lang="en-GB" dirty="0" err="1"/>
              <a:t>www.vogella.com</a:t>
            </a:r>
            <a:r>
              <a:rPr lang="en-GB" dirty="0"/>
              <a:t>/tutorials/SWT/</a:t>
            </a:r>
            <a:r>
              <a:rPr lang="en-GB" dirty="0" err="1"/>
              <a:t>article.html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ZenCode</a:t>
            </a:r>
            <a:r>
              <a:rPr lang="en-GB" dirty="0" smtClean="0"/>
              <a:t> Tutorial</a:t>
            </a:r>
          </a:p>
          <a:p>
            <a:pPr lvl="1"/>
            <a:r>
              <a:rPr lang="en-GB" dirty="0"/>
              <a:t>http://</a:t>
            </a:r>
            <a:r>
              <a:rPr lang="en-GB" dirty="0" err="1"/>
              <a:t>zetcode.com</a:t>
            </a:r>
            <a:r>
              <a:rPr lang="en-GB" dirty="0"/>
              <a:t>/</a:t>
            </a:r>
            <a:r>
              <a:rPr lang="en-GB" dirty="0" err="1"/>
              <a:t>gui</a:t>
            </a:r>
            <a:r>
              <a:rPr lang="en-GB" dirty="0"/>
              <a:t>/</a:t>
            </a:r>
            <a:r>
              <a:rPr lang="en-GB" dirty="0" err="1"/>
              <a:t>javaswt</a:t>
            </a:r>
            <a:r>
              <a:rPr lang="en-GB" dirty="0"/>
              <a:t>/</a:t>
            </a:r>
          </a:p>
          <a:p>
            <a:endParaRPr lang="en-GB" dirty="0" smtClean="0"/>
          </a:p>
          <a:p>
            <a:r>
              <a:rPr lang="en-GB" dirty="0" smtClean="0"/>
              <a:t>Wikipedia</a:t>
            </a:r>
          </a:p>
          <a:p>
            <a:pPr lvl="1"/>
            <a:r>
              <a:rPr lang="en-GB" dirty="0"/>
              <a:t>https://</a:t>
            </a:r>
            <a:r>
              <a:rPr lang="en-GB" dirty="0" err="1"/>
              <a:t>es.wikipedia.org</a:t>
            </a:r>
            <a:r>
              <a:rPr lang="en-GB" dirty="0"/>
              <a:t>/wiki/SWT</a:t>
            </a:r>
            <a:endParaRPr lang="en-GB" dirty="0" smtClean="0"/>
          </a:p>
          <a:p>
            <a:endParaRPr lang="en-GB" dirty="0"/>
          </a:p>
          <a:p>
            <a:pPr lvl="4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3522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2331326"/>
            <a:ext cx="8991600" cy="1645920"/>
          </a:xfrm>
        </p:spPr>
        <p:txBody>
          <a:bodyPr/>
          <a:lstStyle/>
          <a:p>
            <a:r>
              <a:rPr lang="en-GB" smtClean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99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Introduction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089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4584" y="2320027"/>
            <a:ext cx="5316728" cy="1125906"/>
          </a:xfrm>
        </p:spPr>
        <p:txBody>
          <a:bodyPr/>
          <a:lstStyle/>
          <a:p>
            <a:r>
              <a:rPr lang="en-GB" sz="2400" dirty="0"/>
              <a:t>1. </a:t>
            </a:r>
            <a:r>
              <a:rPr lang="en-GB" sz="2400" dirty="0" smtClean="0"/>
              <a:t>why </a:t>
            </a:r>
            <a:r>
              <a:rPr lang="en-GB" sz="2400" dirty="0"/>
              <a:t>does it exist?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3291224"/>
            <a:ext cx="4021667" cy="2961409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CuadroTexto 5"/>
          <p:cNvSpPr txBox="1"/>
          <p:nvPr/>
        </p:nvSpPr>
        <p:spPr>
          <a:xfrm>
            <a:off x="6722533" y="750367"/>
            <a:ext cx="491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“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Retrieves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original idea of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the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AWT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library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to use </a:t>
            </a:r>
            <a:r>
              <a:rPr lang="es-ES_tradnl" sz="3200" dirty="0" err="1">
                <a:latin typeface="Rockwell Condensed" charset="0"/>
                <a:ea typeface="Rockwell Condensed" charset="0"/>
                <a:cs typeface="Rockwell Condensed" charset="0"/>
              </a:rPr>
              <a:t>native</a:t>
            </a:r>
            <a:r>
              <a:rPr lang="es-ES_tradnl" sz="3200" dirty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components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mr-IN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–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when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 </a:t>
            </a:r>
            <a:r>
              <a:rPr lang="es-ES_tradnl" sz="3200" dirty="0" err="1" smtClean="0">
                <a:latin typeface="Rockwell Condensed" charset="0"/>
                <a:ea typeface="Rockwell Condensed" charset="0"/>
                <a:cs typeface="Rockwell Condensed" charset="0"/>
              </a:rPr>
              <a:t>possible</a:t>
            </a:r>
            <a:r>
              <a:rPr lang="es-ES_tradnl" sz="3200" dirty="0" smtClean="0">
                <a:latin typeface="Rockwell Condensed" charset="0"/>
                <a:ea typeface="Rockwell Condensed" charset="0"/>
                <a:cs typeface="Rockwell Condensed" charset="0"/>
              </a:rPr>
              <a:t>”</a:t>
            </a:r>
            <a:endParaRPr lang="en-GB" sz="3200" dirty="0">
              <a:latin typeface="Rockwell Condensed" charset="0"/>
              <a:ea typeface="Rockwell Condensed" charset="0"/>
              <a:cs typeface="Rockwell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1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3267" y="998211"/>
            <a:ext cx="8991600" cy="164592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Swt</a:t>
            </a:r>
            <a:r>
              <a:rPr lang="en-US" dirty="0" smtClean="0"/>
              <a:t> vs swing</a:t>
            </a:r>
            <a:endParaRPr lang="en-US" dirty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908" y="3076271"/>
            <a:ext cx="5274395" cy="2801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18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No external libraries needed.</a:t>
            </a:r>
          </a:p>
          <a:p>
            <a:r>
              <a:rPr lang="en-US" sz="2800" dirty="0" smtClean="0"/>
              <a:t>Same results on every platform.</a:t>
            </a:r>
          </a:p>
          <a:p>
            <a:r>
              <a:rPr lang="en-US" sz="2800" dirty="0" smtClean="0"/>
              <a:t>Graphic editors.</a:t>
            </a:r>
          </a:p>
          <a:p>
            <a:r>
              <a:rPr lang="en-US" sz="2800" dirty="0" smtClean="0"/>
              <a:t>Supported by official Java extensions.</a:t>
            </a:r>
          </a:p>
          <a:p>
            <a:r>
              <a:rPr lang="en-US" sz="2800" dirty="0" smtClean="0"/>
              <a:t>Extensive documentation.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Native components.</a:t>
            </a:r>
          </a:p>
          <a:p>
            <a:r>
              <a:rPr lang="en-US" sz="2800" dirty="0" smtClean="0"/>
              <a:t>Strongly supported by Eclipse IDE.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err="1" smtClean="0"/>
              <a:t>ProS</a:t>
            </a:r>
            <a:r>
              <a:rPr lang="en-US" dirty="0" smtClean="0"/>
              <a:t>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6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3436" y="1632777"/>
            <a:ext cx="4270248" cy="704087"/>
          </a:xfrm>
        </p:spPr>
        <p:txBody>
          <a:bodyPr/>
          <a:lstStyle/>
          <a:p>
            <a:r>
              <a:rPr lang="en-US" dirty="0" smtClean="0"/>
              <a:t>CONS swing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83436" y="2461599"/>
            <a:ext cx="4270248" cy="2596776"/>
          </a:xfrm>
        </p:spPr>
        <p:txBody>
          <a:bodyPr>
            <a:noAutofit/>
          </a:bodyPr>
          <a:lstStyle/>
          <a:p>
            <a:r>
              <a:rPr lang="en-US" sz="2800" dirty="0" smtClean="0"/>
              <a:t>Far from a native experience.</a:t>
            </a:r>
          </a:p>
          <a:p>
            <a:r>
              <a:rPr lang="en-US" sz="2800" dirty="0" smtClean="0"/>
              <a:t>SWING light components are superposed by heavy components.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29849" y="2461599"/>
            <a:ext cx="4253484" cy="259677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Requires native libraries.</a:t>
            </a:r>
          </a:p>
          <a:p>
            <a:r>
              <a:rPr lang="en-US" sz="2800" dirty="0" smtClean="0"/>
              <a:t>It may not be able to emulate every </a:t>
            </a:r>
            <a:r>
              <a:rPr lang="en-US" sz="2800" dirty="0" err="1" smtClean="0"/>
              <a:t>behaviour</a:t>
            </a:r>
            <a:r>
              <a:rPr lang="en-US" sz="2800" dirty="0" smtClean="0"/>
              <a:t>. 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45183" y="1675174"/>
            <a:ext cx="4270248" cy="704087"/>
          </a:xfrm>
        </p:spPr>
        <p:txBody>
          <a:bodyPr/>
          <a:lstStyle/>
          <a:p>
            <a:r>
              <a:rPr lang="en-US" dirty="0" smtClean="0"/>
              <a:t>CONS </a:t>
            </a:r>
            <a:r>
              <a:rPr lang="en-US" dirty="0" err="1" smtClean="0"/>
              <a:t>swt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65002" y="467488"/>
            <a:ext cx="7729728" cy="1188720"/>
          </a:xfrm>
        </p:spPr>
        <p:txBody>
          <a:bodyPr/>
          <a:lstStyle/>
          <a:p>
            <a:r>
              <a:rPr lang="en-US" dirty="0" smtClean="0"/>
              <a:t>2. SWT vs swing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7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3</a:t>
            </a:r>
            <a:r>
              <a:rPr lang="en-GB" sz="2400" dirty="0" smtClean="0"/>
              <a:t>. ECLIPSE Libraries</a:t>
            </a:r>
            <a:endParaRPr lang="en-GB" sz="24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4467" y="982641"/>
            <a:ext cx="6087533" cy="4334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1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4. How to use </a:t>
            </a:r>
            <a:r>
              <a:rPr lang="en-GB" sz="4000" dirty="0" smtClean="0"/>
              <a:t>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98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que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344</TotalTime>
  <Words>462</Words>
  <Application>Microsoft Macintosh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Gill Sans MT</vt:lpstr>
      <vt:lpstr>Mangal</vt:lpstr>
      <vt:lpstr>Rockwell Condensed</vt:lpstr>
      <vt:lpstr>Arial</vt:lpstr>
      <vt:lpstr>Paquete</vt:lpstr>
      <vt:lpstr>Standard widget toolkit</vt:lpstr>
      <vt:lpstr>INDEX</vt:lpstr>
      <vt:lpstr>Introduction</vt:lpstr>
      <vt:lpstr>1. why does it exist?</vt:lpstr>
      <vt:lpstr>2. Swt vs swing</vt:lpstr>
      <vt:lpstr>2. SWT vs swing</vt:lpstr>
      <vt:lpstr>2. SWT vs swing</vt:lpstr>
      <vt:lpstr>3. ECLIPSE Libraries</vt:lpstr>
      <vt:lpstr>4. How to use it</vt:lpstr>
      <vt:lpstr>5. Basics elements</vt:lpstr>
      <vt:lpstr>In deep</vt:lpstr>
      <vt:lpstr>1. Creating a Java application using SWT</vt:lpstr>
      <vt:lpstr>1. THE STYLEBITS</vt:lpstr>
      <vt:lpstr>2. Positioning widgets</vt:lpstr>
      <vt:lpstr>3. Layouts</vt:lpstr>
      <vt:lpstr>4. DIALOGS</vt:lpstr>
      <vt:lpstr>5. Event oriented programming</vt:lpstr>
      <vt:lpstr>5. Event oriented programming</vt:lpstr>
      <vt:lpstr>5. Event oriented programming</vt:lpstr>
      <vt:lpstr>5. Event oriented programming</vt:lpstr>
      <vt:lpstr>6. Final examples</vt:lpstr>
      <vt:lpstr>Any question?</vt:lpstr>
      <vt:lpstr>references</vt:lpstr>
      <vt:lpstr>Thank you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Standard widget toolkit</dc:title>
  <dc:creator>Sergio García de la Iglesia</dc:creator>
  <cp:lastModifiedBy>Óscar Darias</cp:lastModifiedBy>
  <cp:revision>30</cp:revision>
  <cp:lastPrinted>2017-05-07T17:42:50Z</cp:lastPrinted>
  <dcterms:created xsi:type="dcterms:W3CDTF">2017-05-03T17:24:31Z</dcterms:created>
  <dcterms:modified xsi:type="dcterms:W3CDTF">2017-05-13T11:36:03Z</dcterms:modified>
</cp:coreProperties>
</file>